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399"/>
    <a:srgbClr val="96CCD2"/>
    <a:srgbClr val="439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3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8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79B8-4517-4AE3-88A0-E354FC0F22B2}" type="datetimeFigureOut">
              <a:rPr lang="es-CO" smtClean="0"/>
              <a:t>02/03/2018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0F62-0F85-4F80-AFAA-2A95373B66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79B8-4517-4AE3-88A0-E354FC0F22B2}" type="datetimeFigureOut">
              <a:rPr lang="es-CO" smtClean="0"/>
              <a:t>02/03/2018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0F62-0F85-4F80-AFAA-2A95373B66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79B8-4517-4AE3-88A0-E354FC0F22B2}" type="datetimeFigureOut">
              <a:rPr lang="es-CO" smtClean="0"/>
              <a:t>02/03/2018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0F62-0F85-4F80-AFAA-2A95373B66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79B8-4517-4AE3-88A0-E354FC0F22B2}" type="datetimeFigureOut">
              <a:rPr lang="es-CO" smtClean="0"/>
              <a:t>02/03/2018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0F62-0F85-4F80-AFAA-2A95373B66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79B8-4517-4AE3-88A0-E354FC0F22B2}" type="datetimeFigureOut">
              <a:rPr lang="es-CO" smtClean="0"/>
              <a:t>02/03/2018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0F62-0F85-4F80-AFAA-2A95373B66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79B8-4517-4AE3-88A0-E354FC0F22B2}" type="datetimeFigureOut">
              <a:rPr lang="es-CO" smtClean="0"/>
              <a:t>02/03/2018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0F62-0F85-4F80-AFAA-2A95373B6611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79B8-4517-4AE3-88A0-E354FC0F22B2}" type="datetimeFigureOut">
              <a:rPr lang="es-CO" smtClean="0"/>
              <a:t>02/03/2018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0F62-0F85-4F80-AFAA-2A95373B66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79B8-4517-4AE3-88A0-E354FC0F22B2}" type="datetimeFigureOut">
              <a:rPr lang="es-CO" smtClean="0"/>
              <a:t>02/03/2018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0F62-0F85-4F80-AFAA-2A95373B66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79B8-4517-4AE3-88A0-E354FC0F22B2}" type="datetimeFigureOut">
              <a:rPr lang="es-CO" smtClean="0"/>
              <a:t>02/03/2018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0F62-0F85-4F80-AFAA-2A95373B66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79B8-4517-4AE3-88A0-E354FC0F22B2}" type="datetimeFigureOut">
              <a:rPr lang="es-CO" smtClean="0"/>
              <a:t>02/03/2018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170F62-0F85-4F80-AFAA-2A95373B66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79B8-4517-4AE3-88A0-E354FC0F22B2}" type="datetimeFigureOut">
              <a:rPr lang="es-CO" smtClean="0"/>
              <a:t>02/03/2018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0F62-0F85-4F80-AFAA-2A95373B66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69979B8-4517-4AE3-88A0-E354FC0F22B2}" type="datetimeFigureOut">
              <a:rPr lang="es-CO" smtClean="0"/>
              <a:t>02/03/2018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B170F62-0F85-4F80-AFAA-2A95373B6611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567"/>
            <a:ext cx="4536504" cy="2981469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905099" y="3861048"/>
            <a:ext cx="627541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500" dirty="0">
                <a:latin typeface="Cooper Black" pitchFamily="18" charset="0"/>
              </a:rPr>
              <a:t>INFORME </a:t>
            </a:r>
            <a:endParaRPr lang="es-CO" sz="4500" dirty="0" smtClean="0">
              <a:latin typeface="Cooper Black" pitchFamily="18" charset="0"/>
            </a:endParaRPr>
          </a:p>
          <a:p>
            <a:pPr algn="ctr"/>
            <a:r>
              <a:rPr lang="es-CO" sz="4500" dirty="0" smtClean="0">
                <a:latin typeface="Cooper Black" pitchFamily="18" charset="0"/>
              </a:rPr>
              <a:t>PRESIDENCIA </a:t>
            </a:r>
          </a:p>
          <a:p>
            <a:pPr algn="ctr"/>
            <a:r>
              <a:rPr lang="es-CO" sz="4500" dirty="0" smtClean="0">
                <a:latin typeface="Cooper Black" pitchFamily="18" charset="0"/>
              </a:rPr>
              <a:t>ESOCOL COLOMBIA</a:t>
            </a:r>
            <a:endParaRPr lang="es-CO" sz="45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115616" y="2650351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000" b="1" dirty="0" smtClean="0">
                <a:latin typeface="Arial" pitchFamily="34" charset="0"/>
                <a:cs typeface="Arial" pitchFamily="34" charset="0"/>
              </a:rPr>
              <a:t>GRACIAS</a:t>
            </a:r>
            <a:endParaRPr lang="es-CO" sz="6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8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6336704" cy="1296144"/>
          </a:xfrm>
        </p:spPr>
        <p:txBody>
          <a:bodyPr>
            <a:normAutofit/>
          </a:bodyPr>
          <a:lstStyle/>
          <a:p>
            <a:pPr algn="ctr"/>
            <a:r>
              <a:rPr lang="es-CO" sz="3000" dirty="0" smtClean="0">
                <a:effectLst/>
                <a:latin typeface="Cooper Black" pitchFamily="18" charset="0"/>
              </a:rPr>
              <a:t>FECHA </a:t>
            </a:r>
            <a:r>
              <a:rPr lang="es-CO" sz="3000" dirty="0">
                <a:effectLst/>
                <a:latin typeface="Cooper Black" pitchFamily="18" charset="0"/>
              </a:rPr>
              <a:t>DE </a:t>
            </a:r>
            <a:r>
              <a:rPr lang="es-CO" sz="3000" dirty="0" smtClean="0">
                <a:effectLst/>
                <a:latin typeface="Cooper Black" pitchFamily="18" charset="0"/>
              </a:rPr>
              <a:t>NOMBRAMIENTO JUNTA DIRECTIVA</a:t>
            </a:r>
            <a:endParaRPr lang="es-CO" sz="3000" dirty="0">
              <a:effectLst/>
              <a:latin typeface="Cooper Black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728192" cy="113579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83568" y="2348880"/>
            <a:ext cx="77048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>
                <a:latin typeface="Arial" pitchFamily="34" charset="0"/>
                <a:cs typeface="Arial" pitchFamily="34" charset="0"/>
              </a:rPr>
              <a:t>El 5 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de Agosto de 2017, tal como consta en el Acta de Asamblea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Extraordinaria 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No. 004, así mismo esta junta se encuentra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debidamente registrada 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ante la Cámara de Comercio.</a:t>
            </a:r>
          </a:p>
          <a:p>
            <a:endParaRPr lang="es-C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68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6696744" cy="1143000"/>
          </a:xfrm>
        </p:spPr>
        <p:txBody>
          <a:bodyPr>
            <a:normAutofit/>
          </a:bodyPr>
          <a:lstStyle/>
          <a:p>
            <a:pPr algn="ctr"/>
            <a:r>
              <a:rPr lang="es-CO" sz="3000" dirty="0" smtClean="0">
                <a:effectLst/>
                <a:latin typeface="Cooper Black" pitchFamily="18" charset="0"/>
              </a:rPr>
              <a:t>GESTION REALIZADA</a:t>
            </a:r>
            <a:endParaRPr lang="es-CO" sz="3000" dirty="0">
              <a:effectLst/>
              <a:latin typeface="Cooper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96446"/>
            <a:ext cx="8518946" cy="505689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s-CO" sz="2100" b="0" dirty="0" smtClean="0">
                <a:latin typeface="Arial" pitchFamily="34" charset="0"/>
                <a:cs typeface="Arial" pitchFamily="34" charset="0"/>
              </a:rPr>
              <a:t>LEGALIZACION </a:t>
            </a:r>
            <a:r>
              <a:rPr lang="es-CO" sz="2100" b="0" dirty="0">
                <a:latin typeface="Arial" pitchFamily="34" charset="0"/>
                <a:cs typeface="Arial" pitchFamily="34" charset="0"/>
              </a:rPr>
              <a:t>DE DOCUMENTOS: Se realizó </a:t>
            </a:r>
            <a:r>
              <a:rPr lang="es-CO" sz="2100" b="0" dirty="0">
                <a:latin typeface="Arial" pitchFamily="34" charset="0"/>
                <a:cs typeface="Arial" pitchFamily="34" charset="0"/>
              </a:rPr>
              <a:t>el registro ante la Cámara de Comercio y los Entes gubernamentales de la Junta Directiva.</a:t>
            </a:r>
          </a:p>
          <a:p>
            <a:pPr algn="just">
              <a:buFont typeface="Wingdings" pitchFamily="2" charset="2"/>
              <a:buChar char="v"/>
            </a:pPr>
            <a:r>
              <a:rPr lang="es-CO" sz="2100" b="0" dirty="0" smtClean="0">
                <a:latin typeface="Arial" pitchFamily="34" charset="0"/>
                <a:cs typeface="Arial" pitchFamily="34" charset="0"/>
              </a:rPr>
              <a:t>SANEAMIENTO </a:t>
            </a:r>
            <a:r>
              <a:rPr lang="es-CO" sz="2100" b="0" dirty="0">
                <a:latin typeface="Arial" pitchFamily="34" charset="0"/>
                <a:cs typeface="Arial" pitchFamily="34" charset="0"/>
              </a:rPr>
              <a:t>ESTADOS FINANCIEROS: </a:t>
            </a:r>
            <a:r>
              <a:rPr lang="es-CO" sz="2100" b="0" dirty="0">
                <a:latin typeface="Arial" pitchFamily="34" charset="0"/>
                <a:cs typeface="Arial" pitchFamily="34" charset="0"/>
              </a:rPr>
              <a:t>Se contrató Asesoría para realizar la auditoria y el saneamiento de los estados financieros, </a:t>
            </a:r>
            <a:r>
              <a:rPr lang="es-CO" sz="2100" b="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CO" sz="2100" b="0" dirty="0">
                <a:latin typeface="Arial" pitchFamily="34" charset="0"/>
                <a:cs typeface="Arial" pitchFamily="34" charset="0"/>
              </a:rPr>
              <a:t>información financiera se encuentra actualiza de acuerdo </a:t>
            </a:r>
            <a:r>
              <a:rPr lang="es-CO" sz="2100" b="0" dirty="0" smtClean="0">
                <a:latin typeface="Arial" pitchFamily="34" charset="0"/>
                <a:cs typeface="Arial" pitchFamily="34" charset="0"/>
              </a:rPr>
              <a:t>a las </a:t>
            </a:r>
            <a:r>
              <a:rPr lang="es-CO" sz="2100" b="0" dirty="0">
                <a:latin typeface="Arial" pitchFamily="34" charset="0"/>
                <a:cs typeface="Arial" pitchFamily="34" charset="0"/>
              </a:rPr>
              <a:t>normas internacionales de información financiera NIIF.</a:t>
            </a:r>
          </a:p>
          <a:p>
            <a:pPr algn="just">
              <a:buFont typeface="Wingdings" pitchFamily="2" charset="2"/>
              <a:buChar char="v"/>
            </a:pPr>
            <a:r>
              <a:rPr lang="es-CO" sz="2100" b="0" dirty="0" smtClean="0">
                <a:latin typeface="Arial" pitchFamily="34" charset="0"/>
                <a:cs typeface="Arial" pitchFamily="34" charset="0"/>
              </a:rPr>
              <a:t>ADECUACIÓN </a:t>
            </a:r>
            <a:r>
              <a:rPr lang="es-CO" sz="2100" b="0" dirty="0">
                <a:latin typeface="Arial" pitchFamily="34" charset="0"/>
                <a:cs typeface="Arial" pitchFamily="34" charset="0"/>
              </a:rPr>
              <a:t>Y PUESTA EN FUNCIONAMIENTO OFICINA ESOCOL </a:t>
            </a:r>
            <a:r>
              <a:rPr lang="es-CO" sz="2100" b="0" dirty="0" smtClean="0">
                <a:latin typeface="Arial" pitchFamily="34" charset="0"/>
                <a:cs typeface="Arial" pitchFamily="34" charset="0"/>
              </a:rPr>
              <a:t>COLOMBIA: Se </a:t>
            </a:r>
            <a:r>
              <a:rPr lang="es-CO" sz="2100" b="0" dirty="0">
                <a:latin typeface="Arial" pitchFamily="34" charset="0"/>
                <a:cs typeface="Arial" pitchFamily="34" charset="0"/>
              </a:rPr>
              <a:t>realizó  Contrato de Obra para la adecuación de la oficina 320 ubicada en el Edificio Enterprise </a:t>
            </a:r>
            <a:r>
              <a:rPr lang="es-CO" sz="2100" b="0" dirty="0" err="1">
                <a:latin typeface="Arial" pitchFamily="34" charset="0"/>
                <a:cs typeface="Arial" pitchFamily="34" charset="0"/>
              </a:rPr>
              <a:t>Towers</a:t>
            </a:r>
            <a:r>
              <a:rPr lang="es-CO" sz="2100" b="0" dirty="0">
                <a:latin typeface="Arial" pitchFamily="34" charset="0"/>
                <a:cs typeface="Arial" pitchFamily="34" charset="0"/>
              </a:rPr>
              <a:t> en la ciudad de Tunja, obteniendo un resultado esperado de acuerdo a lo pactado en el contrato</a:t>
            </a:r>
            <a:r>
              <a:rPr lang="es-CO" sz="2100" b="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 algn="just">
              <a:buFont typeface="Wingdings" pitchFamily="2" charset="2"/>
              <a:buChar char="v"/>
            </a:pPr>
            <a:r>
              <a:rPr lang="es-CO" sz="2100" b="0" dirty="0" smtClean="0">
                <a:latin typeface="Arial" pitchFamily="34" charset="0"/>
                <a:cs typeface="Arial" pitchFamily="34" charset="0"/>
              </a:rPr>
              <a:t>LEGALIZACION </a:t>
            </a:r>
            <a:r>
              <a:rPr lang="es-CO" sz="2100" b="0" dirty="0">
                <a:latin typeface="Arial" pitchFamily="34" charset="0"/>
                <a:cs typeface="Arial" pitchFamily="34" charset="0"/>
              </a:rPr>
              <a:t>INMUEBLE PROPIEDAD DE </a:t>
            </a:r>
            <a:r>
              <a:rPr lang="es-CO" sz="2100" b="0" dirty="0" smtClean="0">
                <a:latin typeface="Arial" pitchFamily="34" charset="0"/>
                <a:cs typeface="Arial" pitchFamily="34" charset="0"/>
              </a:rPr>
              <a:t>ESOCOL: Igualmente </a:t>
            </a:r>
            <a:r>
              <a:rPr lang="es-CO" sz="2100" b="0" dirty="0">
                <a:latin typeface="Arial" pitchFamily="34" charset="0"/>
                <a:cs typeface="Arial" pitchFamily="34" charset="0"/>
              </a:rPr>
              <a:t>se realizó respectiva legalización de la oficina  ante Notaria, registro e instrumentos públicos</a:t>
            </a:r>
            <a:r>
              <a:rPr lang="es-CO" sz="2100" b="0" dirty="0" smtClean="0">
                <a:latin typeface="Arial" pitchFamily="34" charset="0"/>
                <a:cs typeface="Arial" pitchFamily="34" charset="0"/>
              </a:rPr>
              <a:t>.</a:t>
            </a:r>
            <a:endParaRPr lang="es-CO" sz="20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728192" cy="113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6768752" cy="1143000"/>
          </a:xfrm>
        </p:spPr>
        <p:txBody>
          <a:bodyPr>
            <a:normAutofit/>
          </a:bodyPr>
          <a:lstStyle/>
          <a:p>
            <a:pPr algn="ctr"/>
            <a:r>
              <a:rPr lang="es-CO" sz="3000" dirty="0" smtClean="0">
                <a:effectLst/>
                <a:latin typeface="Cooper Black" pitchFamily="18" charset="0"/>
              </a:rPr>
              <a:t>INAUGURACION</a:t>
            </a:r>
            <a:r>
              <a:rPr lang="es-CO" sz="3000" dirty="0" smtClean="0">
                <a:effectLst/>
                <a:latin typeface="Cooper Black" pitchFamily="18" charset="0"/>
              </a:rPr>
              <a:t> OFICINA </a:t>
            </a:r>
            <a:br>
              <a:rPr lang="es-CO" sz="3000" dirty="0" smtClean="0">
                <a:effectLst/>
                <a:latin typeface="Cooper Black" pitchFamily="18" charset="0"/>
              </a:rPr>
            </a:br>
            <a:r>
              <a:rPr lang="es-CO" sz="3000" dirty="0" smtClean="0">
                <a:effectLst/>
                <a:latin typeface="Cooper Black" pitchFamily="18" charset="0"/>
              </a:rPr>
              <a:t>DE TUNJA</a:t>
            </a:r>
            <a:endParaRPr lang="es-CO" sz="3000" dirty="0">
              <a:latin typeface="Cooper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7742" y="1628800"/>
            <a:ext cx="8248960" cy="1621160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v"/>
            </a:pPr>
            <a:r>
              <a:rPr lang="es-CO" sz="2400" b="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CO" sz="2400" b="0" dirty="0">
                <a:latin typeface="Arial" pitchFamily="34" charset="0"/>
                <a:cs typeface="Arial" pitchFamily="34" charset="0"/>
              </a:rPr>
              <a:t>realizó la inauguración de la oficina el 16 de diciembre </a:t>
            </a:r>
            <a:r>
              <a:rPr lang="es-CO" sz="2400" b="0" dirty="0" smtClean="0">
                <a:latin typeface="Arial" pitchFamily="34" charset="0"/>
                <a:cs typeface="Arial" pitchFamily="34" charset="0"/>
              </a:rPr>
              <a:t>de 2017</a:t>
            </a:r>
            <a:r>
              <a:rPr lang="es-CO" sz="2400" b="0" dirty="0">
                <a:latin typeface="Arial" pitchFamily="34" charset="0"/>
                <a:cs typeface="Arial" pitchFamily="34" charset="0"/>
              </a:rPr>
              <a:t>, en donde asistieron los miembros de la Junta directiva Junta de Vigilancia, asociados y el Representante Legal del Fendipetroleo el Mayor Henry Ruiz.</a:t>
            </a:r>
          </a:p>
          <a:p>
            <a:pPr algn="just"/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728192" cy="1135798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 rotWithShape="1">
          <a:blip r:embed="rId3"/>
          <a:srcRect l="47182" t="17200" r="20061" b="7061"/>
          <a:stretch/>
        </p:blipFill>
        <p:spPr bwMode="auto">
          <a:xfrm>
            <a:off x="611560" y="3284984"/>
            <a:ext cx="2452315" cy="3153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7" t="7242" r="32111" b="9474"/>
          <a:stretch/>
        </p:blipFill>
        <p:spPr bwMode="auto">
          <a:xfrm>
            <a:off x="6337630" y="3284984"/>
            <a:ext cx="2389072" cy="3153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9" t="11768" r="18873" b="9173"/>
          <a:stretch/>
        </p:blipFill>
        <p:spPr bwMode="auto">
          <a:xfrm>
            <a:off x="3275856" y="3933056"/>
            <a:ext cx="2808312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05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67687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500" dirty="0" smtClean="0">
                <a:effectLst/>
                <a:latin typeface="Cooper Black" pitchFamily="18" charset="0"/>
              </a:rPr>
              <a:t>APERTURA OFICINA </a:t>
            </a:r>
            <a:br>
              <a:rPr lang="es-CO" sz="3500" dirty="0" smtClean="0">
                <a:effectLst/>
                <a:latin typeface="Cooper Black" pitchFamily="18" charset="0"/>
              </a:rPr>
            </a:br>
            <a:r>
              <a:rPr lang="es-CO" sz="3500" dirty="0" smtClean="0">
                <a:effectLst/>
                <a:latin typeface="Cooper Black" pitchFamily="18" charset="0"/>
              </a:rPr>
              <a:t>YOPAL</a:t>
            </a:r>
            <a:endParaRPr lang="es-CO" sz="35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8903" y="1617640"/>
            <a:ext cx="8450545" cy="1235296"/>
          </a:xfrm>
        </p:spPr>
        <p:txBody>
          <a:bodyPr/>
          <a:lstStyle/>
          <a:p>
            <a:pPr marL="82296" indent="0" algn="just">
              <a:buNone/>
            </a:pPr>
            <a:r>
              <a:rPr lang="es-CO" sz="2400" b="0" dirty="0">
                <a:latin typeface="Arial" pitchFamily="34" charset="0"/>
                <a:cs typeface="Arial" pitchFamily="34" charset="0"/>
              </a:rPr>
              <a:t>Se dio apertura a una sede de </a:t>
            </a:r>
            <a:r>
              <a:rPr lang="es-CO" sz="2400" b="0" dirty="0" err="1">
                <a:latin typeface="Arial" pitchFamily="34" charset="0"/>
                <a:cs typeface="Arial" pitchFamily="34" charset="0"/>
              </a:rPr>
              <a:t>Esocol</a:t>
            </a:r>
            <a:r>
              <a:rPr lang="es-CO" sz="2400" b="0" dirty="0">
                <a:latin typeface="Arial" pitchFamily="34" charset="0"/>
                <a:cs typeface="Arial" pitchFamily="34" charset="0"/>
              </a:rPr>
              <a:t> Colombia en </a:t>
            </a:r>
            <a:r>
              <a:rPr lang="es-CO" sz="2400" b="0" dirty="0" smtClean="0">
                <a:latin typeface="Arial" pitchFamily="34" charset="0"/>
                <a:cs typeface="Arial" pitchFamily="34" charset="0"/>
              </a:rPr>
              <a:t>Yopal - Casanare </a:t>
            </a:r>
            <a:r>
              <a:rPr lang="es-CO" sz="2400" b="0" dirty="0">
                <a:latin typeface="Arial" pitchFamily="34" charset="0"/>
                <a:cs typeface="Arial" pitchFamily="34" charset="0"/>
              </a:rPr>
              <a:t>que beneficiará a nuestros asociados de este departamento</a:t>
            </a:r>
            <a:r>
              <a:rPr lang="es-CO" sz="2400" b="0" dirty="0" smtClean="0">
                <a:latin typeface="Arial" pitchFamily="34" charset="0"/>
                <a:cs typeface="Arial" pitchFamily="34" charset="0"/>
              </a:rPr>
              <a:t>.</a:t>
            </a:r>
            <a:endParaRPr lang="es-CO" b="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728192" cy="1135798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 rotWithShape="1">
          <a:blip r:embed="rId3"/>
          <a:srcRect l="19688" t="10863" r="47047" b="10682"/>
          <a:stretch/>
        </p:blipFill>
        <p:spPr bwMode="auto">
          <a:xfrm>
            <a:off x="3635896" y="3113103"/>
            <a:ext cx="2286000" cy="3196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4"/>
          <a:srcRect l="20706" t="14787" r="45859" b="11587"/>
          <a:stretch/>
        </p:blipFill>
        <p:spPr bwMode="auto">
          <a:xfrm>
            <a:off x="6588224" y="3072231"/>
            <a:ext cx="2181225" cy="3237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6" t="17750" r="26603" b="22263"/>
          <a:stretch/>
        </p:blipFill>
        <p:spPr bwMode="auto">
          <a:xfrm>
            <a:off x="467544" y="3113104"/>
            <a:ext cx="2499977" cy="319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0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728192" cy="113579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539552" y="404664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latin typeface="Cooper Black" pitchFamily="18" charset="0"/>
              </a:rPr>
              <a:t>SELECCIÓN Y NOMBRAMIENTO </a:t>
            </a:r>
            <a:endParaRPr lang="es-CO" sz="2800" b="1" dirty="0" smtClean="0">
              <a:latin typeface="Cooper Black" pitchFamily="18" charset="0"/>
            </a:endParaRPr>
          </a:p>
          <a:p>
            <a:pPr algn="ctr"/>
            <a:r>
              <a:rPr lang="es-CO" sz="2800" b="1" dirty="0" smtClean="0">
                <a:latin typeface="Cooper Black" pitchFamily="18" charset="0"/>
              </a:rPr>
              <a:t>DE </a:t>
            </a:r>
            <a:r>
              <a:rPr lang="es-CO" sz="2800" b="1" dirty="0">
                <a:latin typeface="Cooper Black" pitchFamily="18" charset="0"/>
              </a:rPr>
              <a:t>LA DIRECTORA </a:t>
            </a:r>
            <a:r>
              <a:rPr lang="es-CO" sz="2800" b="1" dirty="0" smtClean="0">
                <a:latin typeface="Cooper Black" pitchFamily="18" charset="0"/>
              </a:rPr>
              <a:t>EJECUTIVA</a:t>
            </a:r>
            <a:r>
              <a:rPr lang="es-CO" sz="2800" dirty="0" smtClean="0">
                <a:latin typeface="Cooper Black" pitchFamily="18" charset="0"/>
              </a:rPr>
              <a:t> </a:t>
            </a:r>
            <a:endParaRPr lang="es-CO" sz="2800" dirty="0">
              <a:latin typeface="Cooper Black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9553" y="1556792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rial" pitchFamily="34" charset="0"/>
                <a:cs typeface="Arial" pitchFamily="34" charset="0"/>
              </a:rPr>
              <a:t>Se realizó proceso de selección objetiva de la Directora Ejecutiva la Ingeniera Ingrid Alexandra Cárdenas Martínez, entre 4 aspirantes al cargo, a través de la empresa </a:t>
            </a:r>
            <a:r>
              <a:rPr lang="es-CO" sz="2000" dirty="0" err="1">
                <a:latin typeface="Arial" pitchFamily="34" charset="0"/>
                <a:cs typeface="Arial" pitchFamily="34" charset="0"/>
              </a:rPr>
              <a:t>Fesa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 previo evaluación Hojas de vida, pruebas de conocimiento psicotécnica y entrevista, cumpliendo con un proceso imparcial soportado en el mérito.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11560" y="3356992"/>
            <a:ext cx="81369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latin typeface="Cooper Black" pitchFamily="18" charset="0"/>
              </a:rPr>
              <a:t>AFILIACION A FENDIPETROLEO NACIONAL</a:t>
            </a:r>
            <a:endParaRPr lang="es-CO" sz="2800" dirty="0">
              <a:latin typeface="Cooper Black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1560" y="4534088"/>
            <a:ext cx="79928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rial" pitchFamily="34" charset="0"/>
                <a:cs typeface="Arial" pitchFamily="34" charset="0"/>
              </a:rPr>
              <a:t>Se realizó proceso de selección objetiva de la Directora Ejecutiva la Ingeniera Ingrid Alexandra Cárdenas Martínez, entre 4 aspirantes al cargo, a través de la empresa </a:t>
            </a:r>
            <a:r>
              <a:rPr lang="es-CO" sz="2000" dirty="0" err="1">
                <a:latin typeface="Arial" pitchFamily="34" charset="0"/>
                <a:cs typeface="Arial" pitchFamily="34" charset="0"/>
              </a:rPr>
              <a:t>Fesa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 previo evaluación Hojas de vida, pruebas de conocimiento psicotécnica y entrevista, cumpliendo con un proceso imparcial soportado en el mérito.</a:t>
            </a:r>
          </a:p>
        </p:txBody>
      </p:sp>
    </p:spTree>
    <p:extLst>
      <p:ext uri="{BB962C8B-B14F-4D97-AF65-F5344CB8AC3E}">
        <p14:creationId xmlns:p14="http://schemas.microsoft.com/office/powerpoint/2010/main" val="31395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6276" y="404664"/>
            <a:ext cx="677202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500" b="1" dirty="0">
                <a:effectLst/>
                <a:latin typeface="Cooper Black" pitchFamily="18" charset="0"/>
              </a:rPr>
              <a:t>ACOMPAÑAMIENTO INTEGRANTES JUNTA </a:t>
            </a:r>
            <a:r>
              <a:rPr lang="es-CO" sz="2500" b="1" dirty="0" smtClean="0">
                <a:effectLst/>
                <a:latin typeface="Cooper Black" pitchFamily="18" charset="0"/>
              </a:rPr>
              <a:t>DIRECTIVA EN LAS </a:t>
            </a:r>
            <a:r>
              <a:rPr lang="es-CO" sz="2500" b="1" dirty="0">
                <a:effectLst/>
                <a:latin typeface="Cooper Black" pitchFamily="18" charset="0"/>
              </a:rPr>
              <a:t>CAPACITACIONES</a:t>
            </a:r>
            <a:endParaRPr lang="es-CO" sz="2500" dirty="0">
              <a:latin typeface="Cooper Blac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820416"/>
            <a:ext cx="8352928" cy="182460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100" cap="none" spc="0" dirty="0">
                <a:latin typeface="Arial" pitchFamily="34" charset="0"/>
                <a:cs typeface="Arial" pitchFamily="34" charset="0"/>
              </a:rPr>
              <a:t>Se retomaron las capacitaciones y se descentralizaron por provincias, para llegar más estrechamente a nuestros asociados, evidenciando una mayor asistencia de EDS que antes no asistían. Algunos de los integrantes de la Junta hemos estado haciendo un acompañamiento a estos nuevos procesos educativos.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000" cap="none" spc="0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es-CO" sz="2000" cap="none" spc="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es-CO" sz="2000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728192" cy="1135798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 rotWithShape="1">
          <a:blip r:embed="rId3"/>
          <a:srcRect l="37339" t="26927" r="36864" b="26976"/>
          <a:stretch/>
        </p:blipFill>
        <p:spPr bwMode="auto">
          <a:xfrm>
            <a:off x="899592" y="3772995"/>
            <a:ext cx="2190750" cy="27269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4"/>
          <a:srcRect l="17651" t="21124" r="22267" b="18526"/>
          <a:stretch/>
        </p:blipFill>
        <p:spPr bwMode="auto">
          <a:xfrm>
            <a:off x="4355976" y="3798375"/>
            <a:ext cx="4313928" cy="27269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028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40016" y="476672"/>
            <a:ext cx="4496280" cy="775758"/>
          </a:xfrm>
        </p:spPr>
        <p:txBody>
          <a:bodyPr>
            <a:normAutofit/>
          </a:bodyPr>
          <a:lstStyle/>
          <a:p>
            <a:pPr algn="ctr"/>
            <a:r>
              <a:rPr lang="es-CO" sz="3000" b="1" dirty="0">
                <a:effectLst/>
                <a:latin typeface="Cooper Black" pitchFamily="18" charset="0"/>
              </a:rPr>
              <a:t>CONVENIOS SENA</a:t>
            </a:r>
            <a:endParaRPr lang="es-CO" sz="3000" dirty="0">
              <a:effectLst/>
              <a:latin typeface="Cooper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87824" y="1591816"/>
            <a:ext cx="5832648" cy="829072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r>
              <a:rPr lang="es-CO" sz="2200" b="0" dirty="0">
                <a:latin typeface="Arial" pitchFamily="34" charset="0"/>
                <a:cs typeface="Arial" pitchFamily="34" charset="0"/>
              </a:rPr>
              <a:t>Se gestionó convenio con el SENA para realizar Curso en Alturas nivel Avanzado a los funcionarios de las EDS.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95536" y="3933056"/>
            <a:ext cx="4896544" cy="281896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None/>
            </a:pPr>
            <a:r>
              <a:rPr lang="es-CO" sz="2100" dirty="0">
                <a:latin typeface="Arial" pitchFamily="34" charset="0"/>
                <a:cs typeface="Arial" pitchFamily="34" charset="0"/>
              </a:rPr>
              <a:t>Se tramito ante el Fondo Soldicom los Kit de señalización para ser entregados a nuestros agremiados en las áreas de influencia Boyacá, Casanare y Santander, así mismo en aras de fomentar la inclusión de los no asociados también se tuvieron en cuenta para la entrega de los mismos.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728192" cy="1135798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 rotWithShape="1">
          <a:blip r:embed="rId3"/>
          <a:srcRect l="39036" t="13277" r="38900" b="20640"/>
          <a:stretch/>
        </p:blipFill>
        <p:spPr bwMode="auto">
          <a:xfrm rot="16200000">
            <a:off x="5968526" y="3714275"/>
            <a:ext cx="2350647" cy="3127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131840" y="2790056"/>
            <a:ext cx="5698380" cy="11430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CO" sz="3000" b="1" dirty="0">
                <a:solidFill>
                  <a:schemeClr val="tx1"/>
                </a:solidFill>
                <a:effectLst/>
                <a:latin typeface="Cooper Black" pitchFamily="18" charset="0"/>
              </a:rPr>
              <a:t>KIT DE SEÑALIZACION PARA </a:t>
            </a:r>
            <a:endParaRPr lang="es-CO" sz="3000" b="1" dirty="0" smtClean="0">
              <a:solidFill>
                <a:schemeClr val="tx1"/>
              </a:solidFill>
              <a:effectLst/>
              <a:latin typeface="Cooper Black" pitchFamily="18" charset="0"/>
            </a:endParaRPr>
          </a:p>
          <a:p>
            <a:pPr algn="ctr"/>
            <a:r>
              <a:rPr lang="es-CO" sz="3000" b="1" dirty="0" smtClean="0">
                <a:solidFill>
                  <a:schemeClr val="tx1"/>
                </a:solidFill>
                <a:effectLst/>
                <a:latin typeface="Cooper Black" pitchFamily="18" charset="0"/>
              </a:rPr>
              <a:t>LAS </a:t>
            </a:r>
            <a:r>
              <a:rPr lang="es-CO" sz="3000" b="1" dirty="0">
                <a:solidFill>
                  <a:schemeClr val="tx1"/>
                </a:solidFill>
                <a:effectLst/>
                <a:latin typeface="Cooper Black" pitchFamily="18" charset="0"/>
              </a:rPr>
              <a:t>EDS</a:t>
            </a:r>
            <a:endParaRPr lang="es-CO" sz="3000" dirty="0">
              <a:solidFill>
                <a:schemeClr val="tx1"/>
              </a:solidFill>
              <a:effectLst/>
              <a:latin typeface="Cooper Blac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8" t="29802" r="36628" b="18614"/>
          <a:stretch/>
        </p:blipFill>
        <p:spPr bwMode="auto">
          <a:xfrm>
            <a:off x="537543" y="741992"/>
            <a:ext cx="2202473" cy="239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0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6696744" cy="1143000"/>
          </a:xfrm>
        </p:spPr>
        <p:txBody>
          <a:bodyPr>
            <a:noAutofit/>
          </a:bodyPr>
          <a:lstStyle/>
          <a:p>
            <a:pPr algn="ctr"/>
            <a:r>
              <a:rPr lang="es-CO" sz="2500" b="1" dirty="0">
                <a:effectLst/>
                <a:latin typeface="Cooper Black" pitchFamily="18" charset="0"/>
              </a:rPr>
              <a:t>ACOMPAÑAMIENTO EDS LA ESPERANZA DE PORE (CASANARE)</a:t>
            </a:r>
            <a:endParaRPr lang="es-CO" sz="2500" dirty="0">
              <a:effectLst/>
              <a:latin typeface="Cooper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89222" y="1772816"/>
            <a:ext cx="5087233" cy="1765176"/>
          </a:xfrm>
        </p:spPr>
        <p:txBody>
          <a:bodyPr>
            <a:normAutofit fontScale="70000" lnSpcReduction="20000"/>
          </a:bodyPr>
          <a:lstStyle/>
          <a:p>
            <a:pPr marL="82296" indent="0" algn="just">
              <a:buNone/>
            </a:pPr>
            <a:r>
              <a:rPr lang="es-CO" sz="3100" b="0" dirty="0">
                <a:latin typeface="Arial" pitchFamily="34" charset="0"/>
                <a:cs typeface="Arial" pitchFamily="34" charset="0"/>
              </a:rPr>
              <a:t>Se realizó acompañamiento de manera presencial a nuestra colega Carmen Luisa Bohórquez de la EDS en </a:t>
            </a:r>
            <a:r>
              <a:rPr lang="es-CO" sz="3100" b="0" dirty="0" err="1">
                <a:latin typeface="Arial" pitchFamily="34" charset="0"/>
                <a:cs typeface="Arial" pitchFamily="34" charset="0"/>
              </a:rPr>
              <a:t>Pore</a:t>
            </a:r>
            <a:r>
              <a:rPr lang="es-CO" sz="3100" b="0" dirty="0">
                <a:latin typeface="Arial" pitchFamily="34" charset="0"/>
                <a:cs typeface="Arial" pitchFamily="34" charset="0"/>
              </a:rPr>
              <a:t> ante el desafortunado siniestro en las instalaciones de su estación.</a:t>
            </a:r>
          </a:p>
          <a:p>
            <a:endParaRPr lang="es-CO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39552" y="3789040"/>
            <a:ext cx="7992888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CO" sz="2700" b="1" dirty="0">
                <a:solidFill>
                  <a:schemeClr val="tx1"/>
                </a:solidFill>
                <a:effectLst/>
                <a:latin typeface="Cooper Black" pitchFamily="18" charset="0"/>
              </a:rPr>
              <a:t>ASAMBLEA EXTRAORDINARIA </a:t>
            </a:r>
            <a:endParaRPr lang="es-CO" sz="2700" b="1" dirty="0" smtClean="0">
              <a:solidFill>
                <a:schemeClr val="tx1"/>
              </a:solidFill>
              <a:effectLst/>
              <a:latin typeface="Cooper Black" pitchFamily="18" charset="0"/>
            </a:endParaRPr>
          </a:p>
          <a:p>
            <a:pPr algn="ctr"/>
            <a:r>
              <a:rPr lang="es-CO" sz="2700" b="1" dirty="0" smtClean="0">
                <a:solidFill>
                  <a:schemeClr val="tx1"/>
                </a:solidFill>
                <a:effectLst/>
                <a:latin typeface="Cooper Black" pitchFamily="18" charset="0"/>
              </a:rPr>
              <a:t>FONDO </a:t>
            </a:r>
            <a:r>
              <a:rPr lang="es-CO" sz="2700" b="1" dirty="0">
                <a:solidFill>
                  <a:schemeClr val="tx1"/>
                </a:solidFill>
                <a:effectLst/>
                <a:latin typeface="Cooper Black" pitchFamily="18" charset="0"/>
              </a:rPr>
              <a:t>SOLDICOM</a:t>
            </a:r>
            <a:endParaRPr lang="es-CO" sz="2700" dirty="0">
              <a:solidFill>
                <a:schemeClr val="tx1"/>
              </a:solidFill>
              <a:effectLst/>
              <a:latin typeface="Cooper Black" pitchFamily="18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39552" y="5048200"/>
            <a:ext cx="8248960" cy="162116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None/>
            </a:pPr>
            <a:r>
              <a:rPr lang="es-CO" sz="2500" dirty="0">
                <a:latin typeface="Arial" pitchFamily="34" charset="0"/>
                <a:cs typeface="Arial" pitchFamily="34" charset="0"/>
              </a:rPr>
              <a:t>Se realizo un arduo trabajo gestionando poderes ante los distribuidores minoristas para poderlos representar ante la Asamblea del Fondo y de esta manera nuestras regiones tuvieran voz y voto en la toma de decisiones. </a:t>
            </a:r>
          </a:p>
          <a:p>
            <a:pPr algn="just"/>
            <a:endParaRPr lang="es-CO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728192" cy="1135798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 rotWithShape="1">
          <a:blip r:embed="rId3"/>
          <a:srcRect l="12899" t="11467" r="29056" b="11889"/>
          <a:stretch/>
        </p:blipFill>
        <p:spPr bwMode="auto">
          <a:xfrm>
            <a:off x="539552" y="1412776"/>
            <a:ext cx="3024336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0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Personalizado 1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1B7283"/>
      </a:accent2>
      <a:accent3>
        <a:srgbClr val="92D050"/>
      </a:accent3>
      <a:accent4>
        <a:srgbClr val="7C984A"/>
      </a:accent4>
      <a:accent5>
        <a:srgbClr val="C2AD8D"/>
      </a:accent5>
      <a:accent6>
        <a:srgbClr val="90E8E6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225</TotalTime>
  <Words>562</Words>
  <Application>Microsoft Office PowerPoint</Application>
  <PresentationFormat>Presentación en pantalla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Ángulos</vt:lpstr>
      <vt:lpstr>Presentación de PowerPoint</vt:lpstr>
      <vt:lpstr>FECHA DE NOMBRAMIENTO JUNTA DIRECTIVA</vt:lpstr>
      <vt:lpstr>GESTION REALIZADA</vt:lpstr>
      <vt:lpstr>INAUGURACION OFICINA  DE TUNJA</vt:lpstr>
      <vt:lpstr>APERTURA OFICINA  YOPAL</vt:lpstr>
      <vt:lpstr>Presentación de PowerPoint</vt:lpstr>
      <vt:lpstr>ACOMPAÑAMIENTO INTEGRANTES JUNTA DIRECTIVA EN LAS CAPACITACIONES</vt:lpstr>
      <vt:lpstr>CONVENIOS SENA</vt:lpstr>
      <vt:lpstr>ACOMPAÑAMIENTO EDS LA ESPERANZA DE PORE (CASANARE)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Full name</cp:lastModifiedBy>
  <cp:revision>16</cp:revision>
  <dcterms:created xsi:type="dcterms:W3CDTF">2018-02-21T20:29:38Z</dcterms:created>
  <dcterms:modified xsi:type="dcterms:W3CDTF">2018-03-02T14:14:46Z</dcterms:modified>
</cp:coreProperties>
</file>